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314" r:id="rId7"/>
    <p:sldId id="409" r:id="rId8"/>
    <p:sldId id="389" r:id="rId9"/>
    <p:sldId id="376" r:id="rId10"/>
    <p:sldId id="378" r:id="rId11"/>
    <p:sldId id="377" r:id="rId12"/>
    <p:sldId id="379" r:id="rId13"/>
    <p:sldId id="380" r:id="rId14"/>
    <p:sldId id="315" r:id="rId15"/>
    <p:sldId id="382" r:id="rId16"/>
    <p:sldId id="384" r:id="rId17"/>
    <p:sldId id="387" r:id="rId18"/>
    <p:sldId id="410" r:id="rId19"/>
    <p:sldId id="412" r:id="rId20"/>
    <p:sldId id="388" r:id="rId21"/>
    <p:sldId id="411" r:id="rId22"/>
    <p:sldId id="413" r:id="rId23"/>
    <p:sldId id="414" r:id="rId24"/>
    <p:sldId id="415" r:id="rId25"/>
    <p:sldId id="333" r:id="rId26"/>
    <p:sldId id="390" r:id="rId27"/>
    <p:sldId id="391" r:id="rId28"/>
    <p:sldId id="392" r:id="rId29"/>
    <p:sldId id="393" r:id="rId30"/>
    <p:sldId id="394" r:id="rId31"/>
    <p:sldId id="395" r:id="rId32"/>
    <p:sldId id="288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3"/>
    <p:restoredTop sz="96298"/>
  </p:normalViewPr>
  <p:slideViewPr>
    <p:cSldViewPr snapToGrid="0" snapToObjects="1">
      <p:cViewPr varScale="1">
        <p:scale>
          <a:sx n="106" d="100"/>
          <a:sy n="106" d="100"/>
        </p:scale>
        <p:origin x="82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16/11/2022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780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322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552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4506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459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863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9450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040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  <a:endParaRPr lang="it-IT" sz="6300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 (parte 2)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7751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Fornisce API per le operazioni CRUD: quando noi richiediamo la creazione di un’entità del dominio, l’EntityManager traduce l’entità in un nuovo record nel database; se richiediamo l’aggiornamento di un’entità esso preleva i dati relazionali corrispondenti e li aggiorna; se ne richiediamo la cancellazione l’EntityManager provvede a rimuoverne il record; se invece richiediamo la lettura di un’entità presente nel database, l’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crea l’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bean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lo popola con i dati relativi.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in relazione 1:1 con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Transaction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(ad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Manager corrisponde un concetto di transazione)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1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157082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Ogni entità ha un ciclo di vita, e l’EntityManager non sa nulla di un POJO e di come questo sia annotato finchè non comunichiamo di trattare il POJO come un’entità.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di cui il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tiene traccia è detta attached o managed, viceversa quando il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non gestisce più un’entità questa è detta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Un’entità che non è mai stata gestita dal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detta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transient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0BF06D-6A6E-8EB1-0D9A-E7F55391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19" y="5100137"/>
            <a:ext cx="4023362" cy="145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56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50483"/>
            <a:ext cx="8531257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 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attached</a:t>
            </a:r>
            <a:endParaRPr lang="it-IT" sz="2200" b="1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assicurata una sincronizzazione fra i dati dell’entità e quelli presenti nel database, anche dopo eventuali cambiamenti.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diventa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attached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quando viene eseguita una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merge, refresh,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 una query all’interno di una transazione.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Quando, invece, un’entità viene istanziata questa si trova ancora nello stato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transient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perché il contesto di persistenza non ne conosce ancora l’esistenza, diventa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solo quando viene invocato il metodo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crea un nuovo record nel database per l’entità.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7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 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endParaRPr lang="it-IT" sz="2200" b="1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un’entità che non è più gestita dal contesto di persistenza e il cui stato non è più sincronizzato con il database.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managed diventa detached quando viene rimossa, serializzata o clonata.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17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FF1F3-A3EB-944C-DC19-CA21D2EDC178}"/>
              </a:ext>
            </a:extLst>
          </p:cNvPr>
          <p:cNvSpPr txBox="1"/>
          <p:nvPr/>
        </p:nvSpPr>
        <p:spPr>
          <a:xfrm>
            <a:off x="2218560" y="2539921"/>
            <a:ext cx="8119530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Inserisce un’entità nel database (SQL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Insert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/Update)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remove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Rimuove un’entità dal database (SQL Delete by PK)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find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semplice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Query by PK (SQL Select by PK)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refresh()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Ricarica lo stato di una entità dal DB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merge()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Sincronizza lo stato delle entità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con il PC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un’istanza di una query usando JPQL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createNamedQuery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un’istanza per un query predefinita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createNativeQuery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 istanza per una query SQL nativa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contains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Determina se una entità è gestita dal PC (stato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flush()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Forza la sincronizzazione delle modifiche dal PC al DB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Elimina un dato oggetto dal PC</a:t>
            </a:r>
          </a:p>
        </p:txBody>
      </p:sp>
    </p:spTree>
    <p:extLst>
      <p:ext uri="{BB962C8B-B14F-4D97-AF65-F5344CB8AC3E}">
        <p14:creationId xmlns:p14="http://schemas.microsoft.com/office/powerpoint/2010/main" val="36819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E5291-5E33-7D95-AB11-E7C323147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06" y="2975146"/>
            <a:ext cx="5915094" cy="3207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067C84-4D67-5FF0-9207-B9610A7D1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4" y="2670475"/>
            <a:ext cx="5637953" cy="38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70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8C104-6F5A-4ECB-FC47-9DB6145D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38" y="3005717"/>
            <a:ext cx="5400164" cy="3143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BD050-2EDC-E1E3-7348-69070F8D3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498" y="2930342"/>
            <a:ext cx="5316364" cy="3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86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22763" y="2879012"/>
            <a:ext cx="8566485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Definite dinamicamente o staticamente (</a:t>
            </a:r>
            <a:r>
              <a:rPr lang="it-IT" sz="220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Named</a:t>
            </a: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Queries)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Usano JPQL (Java </a:t>
            </a:r>
            <a:r>
              <a:rPr lang="it-IT" sz="220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Query Language)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Supporto SQL Nativo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Parametri collegati a tempo di esecuzione (no SQL Injection)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Paginazione e capacità di lavorare sulla size del risultato multiplo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Operazioni di massa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4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12757" y="2460395"/>
            <a:ext cx="8566485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createQuery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crea una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uery per mezzo di una stringa JPQL.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getResultList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query ritornando risultati multipli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getSingleResult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query ritornando un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singolorisultato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getResultStream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trasforma il risultato della query con risultati multipli, in uno Stream (da Java 8 in poi)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executeUpdate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- esegue cancellazioni o aggiornamenti di massa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setFirstResult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imposta il primo risultato da recuperare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setMaxResults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imposta il massimo numero di risultati da recuperare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setParameter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collega un valore ad un parametro per nome univoco o per posizione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17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1EE52-0927-C5DE-C4EF-BD3597FE7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03" y="2431084"/>
            <a:ext cx="5437334" cy="2225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6CDC2-E7F6-C73C-9070-9632D049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312" y="4807531"/>
            <a:ext cx="7102583" cy="19088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39F145-322C-05F9-504A-C348C787A1F9}"/>
              </a:ext>
            </a:extLst>
          </p:cNvPr>
          <p:cNvCxnSpPr/>
          <p:nvPr/>
        </p:nvCxnSpPr>
        <p:spPr>
          <a:xfrm flipH="1">
            <a:off x="9309038" y="3702205"/>
            <a:ext cx="454970" cy="99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69238B-FC6B-A380-FDE6-DDC4658072E0}"/>
              </a:ext>
            </a:extLst>
          </p:cNvPr>
          <p:cNvSpPr txBox="1"/>
          <p:nvPr/>
        </p:nvSpPr>
        <p:spPr>
          <a:xfrm>
            <a:off x="8895981" y="3332873"/>
            <a:ext cx="173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Parametrizzabile</a:t>
            </a:r>
          </a:p>
        </p:txBody>
      </p:sp>
    </p:spTree>
    <p:extLst>
      <p:ext uri="{BB962C8B-B14F-4D97-AF65-F5344CB8AC3E}">
        <p14:creationId xmlns:p14="http://schemas.microsoft.com/office/powerpoint/2010/main" val="13270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4" y="1020481"/>
            <a:ext cx="7574625" cy="849164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507030" y="3584680"/>
            <a:ext cx="472773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Architettura 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Persistence Context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Entity</a:t>
            </a: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Manager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Ciclo di vita </a:t>
            </a: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delle Entità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Entity Manager Api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Api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Creazione Progetto con Dao (JPA)</a:t>
            </a: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 -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Named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Query)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318BC-9E8B-5E2D-0755-EA495015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9" y="2566532"/>
            <a:ext cx="7908445" cy="1684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864B6-A929-B6A9-B8E9-1CF0094C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38" y="4423861"/>
            <a:ext cx="10956445" cy="1568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759E9B-2825-B915-784F-065C849119B6}"/>
              </a:ext>
            </a:extLst>
          </p:cNvPr>
          <p:cNvSpPr txBox="1"/>
          <p:nvPr/>
        </p:nvSpPr>
        <p:spPr>
          <a:xfrm>
            <a:off x="2105152" y="6130965"/>
            <a:ext cx="79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N.B. La </a:t>
            </a:r>
            <a:r>
              <a:rPr lang="it-IT" dirty="0" err="1">
                <a:solidFill>
                  <a:schemeClr val="bg1"/>
                </a:solidFill>
              </a:rPr>
              <a:t>TypedQuery</a:t>
            </a:r>
            <a:r>
              <a:rPr lang="it-IT" dirty="0">
                <a:solidFill>
                  <a:schemeClr val="bg1"/>
                </a:solidFill>
              </a:rPr>
              <a:t> permette di definire il tipo dell’entità alla creazione della query, in modo da non eseguire un cast esplicito in seguito</a:t>
            </a:r>
          </a:p>
        </p:txBody>
      </p:sp>
    </p:spTree>
    <p:extLst>
      <p:ext uri="{BB962C8B-B14F-4D97-AF65-F5344CB8AC3E}">
        <p14:creationId xmlns:p14="http://schemas.microsoft.com/office/powerpoint/2010/main" val="284311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 - Join)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59E9B-2825-B915-784F-065C849119B6}"/>
              </a:ext>
            </a:extLst>
          </p:cNvPr>
          <p:cNvSpPr txBox="1"/>
          <p:nvPr/>
        </p:nvSpPr>
        <p:spPr>
          <a:xfrm>
            <a:off x="223851" y="4744145"/>
            <a:ext cx="570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select</a:t>
            </a:r>
            <a:r>
              <a:rPr lang="it-IT" dirty="0">
                <a:solidFill>
                  <a:schemeClr val="bg1"/>
                </a:solidFill>
              </a:rPr>
              <a:t> u from User u </a:t>
            </a:r>
            <a:r>
              <a:rPr lang="it-IT" dirty="0" err="1">
                <a:solidFill>
                  <a:schemeClr val="bg1"/>
                </a:solidFill>
              </a:rPr>
              <a:t>where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u.homeAddress.city</a:t>
            </a:r>
            <a:r>
              <a:rPr lang="it-IT" dirty="0">
                <a:solidFill>
                  <a:schemeClr val="bg1"/>
                </a:solidFill>
              </a:rPr>
              <a:t> = ‘Pescara’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D67FB-C38A-2F73-C34A-F81BE7F7AB8A}"/>
              </a:ext>
            </a:extLst>
          </p:cNvPr>
          <p:cNvSpPr txBox="1"/>
          <p:nvPr/>
        </p:nvSpPr>
        <p:spPr>
          <a:xfrm>
            <a:off x="6392041" y="4741556"/>
            <a:ext cx="570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select</a:t>
            </a:r>
            <a:r>
              <a:rPr lang="it-IT" dirty="0">
                <a:solidFill>
                  <a:schemeClr val="bg1"/>
                </a:solidFill>
              </a:rPr>
              <a:t> u, a from User u join </a:t>
            </a:r>
            <a:r>
              <a:rPr lang="it-IT" dirty="0" err="1">
                <a:solidFill>
                  <a:schemeClr val="bg1"/>
                </a:solidFill>
              </a:rPr>
              <a:t>homeAddress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where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u.age</a:t>
            </a:r>
            <a:r>
              <a:rPr lang="it-IT" dirty="0">
                <a:solidFill>
                  <a:schemeClr val="bg1"/>
                </a:solidFill>
              </a:rPr>
              <a:t> &gt; 25 and </a:t>
            </a:r>
            <a:r>
              <a:rPr lang="it-IT" dirty="0" err="1">
                <a:solidFill>
                  <a:schemeClr val="bg1"/>
                </a:solidFill>
              </a:rPr>
              <a:t>a.city</a:t>
            </a:r>
            <a:r>
              <a:rPr lang="it-IT" dirty="0">
                <a:solidFill>
                  <a:schemeClr val="bg1"/>
                </a:solidFill>
              </a:rPr>
              <a:t> like ‘%Pescara%’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83428-4409-2FFB-CF40-40B2CAA4CE5C}"/>
              </a:ext>
            </a:extLst>
          </p:cNvPr>
          <p:cNvSpPr txBox="1"/>
          <p:nvPr/>
        </p:nvSpPr>
        <p:spPr>
          <a:xfrm>
            <a:off x="1999422" y="4174651"/>
            <a:ext cx="161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JOIN IMPLICITI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3380E-9A02-4EEB-64A3-428BEF615C0F}"/>
              </a:ext>
            </a:extLst>
          </p:cNvPr>
          <p:cNvSpPr txBox="1"/>
          <p:nvPr/>
        </p:nvSpPr>
        <p:spPr>
          <a:xfrm>
            <a:off x="8439232" y="4174651"/>
            <a:ext cx="161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JOIN ESPLICITI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48BF9-457C-736D-CFDE-7982801D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040" y="2509388"/>
            <a:ext cx="4413424" cy="10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4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Implementazione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02191" y="2377439"/>
            <a:ext cx="9664504" cy="37138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 lo standard JPA API e creazione Dao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3B38EC6-FE5B-42AA-91D8-42B23F28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09" y="3363546"/>
            <a:ext cx="87249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4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una spring boot application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Get singolo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5 - Aggiungere un nuovo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6 - Aggiornare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7 - Cancellare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6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82655" y="2276641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 gli step dal 3 al 7 andremo a creare un layer Dao utilizzando JPA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5678A23-7969-445F-9208-C08AF0D2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94" y="2820396"/>
            <a:ext cx="9477375" cy="38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54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03675F-15EE-4A2E-8766-6B202274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51" y="3259750"/>
            <a:ext cx="95440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Get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197B067-0252-4526-BE15-C6BCF10E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77" y="3429000"/>
            <a:ext cx="9124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e 6 – Aggiungere o aggiornare un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16ABF8-7161-4518-B6F1-67A89B45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43" y="3270250"/>
            <a:ext cx="849200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12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– Eliminare un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7F770C-C7D9-470E-A3BC-8E5FBBB02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3261800"/>
            <a:ext cx="90773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1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30371" y="2346643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</a:t>
            </a:r>
            <a:r>
              <a:rPr lang="it-IT" sz="28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8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Api (JPA) 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una </a:t>
            </a:r>
            <a:r>
              <a:rPr lang="it-IT" sz="28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specifica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Java per l'accesso, la persistenza, la gestione e il mapping dei dati tra oggetti Java e database relazionali. Di per sé, JPA non è uno strumento, piuttosto definisce un insieme di concetti che guidano gli utilizzatori (pertanto JPA è l’interfaccia standard che richiede un'implementazione).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Alcune implementazioni JPA sono state estese per l'uso con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datastore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NoSQL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6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8841" y="2249601"/>
            <a:ext cx="9911822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JPA sono spesso confuse.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solo uno dei tanti strumenti ORM che può implementare JPA. Oggi,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ORM è una delle implementazioni JPA più mature e popolari.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vantaggi di usare JPA sono: pensare ad oggetti e non più in modo relazionale; ridurre la complessità e unificare ciò che di buono offrivano soluzioni non conformi agli standard; inoltre, garantire la portabilità tra le diverse implementazioni che offrono la persistenza, ciò evita la dipendenza da uno specifico prodotto (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vendor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lock-in).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1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39412" y="2197439"/>
            <a:ext cx="9664504" cy="43389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Differenze e similitudini con 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puro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 sintassi delle API JPA risultano simili alle API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Le entity vengono mappate allo stesso modo (ricorda che abbiamo mappato le entity con le annotation… prima Hibernate utilizzava il file di mapping)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JPA supporta il linguaggio di query JPQL (java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query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language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AF0793-FFF9-42F0-8680-4972746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12" y="3981281"/>
            <a:ext cx="89344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Architettura JPA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52E8E9-0359-1A1E-9543-7C0F10DE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80" y="2650856"/>
            <a:ext cx="6900439" cy="36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0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Architettura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58678" y="2144598"/>
            <a:ext cx="9874644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Persistence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Questa classe contiene metodi statici per ottenere 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.</a:t>
            </a:r>
            <a:endParaRPr lang="it-IT" sz="21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E’ la classe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che si occupa della creazione delle varie istanze dell’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E’ l’interfaccia che gestisce le operazioni di persistenza sugli oggetti. Svolge anche il ruolo di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per l’istanza Query.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Persistence</a:t>
            </a: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Unit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E’ un file che contiene la configurazione dell’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Manager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, può specificare il mapping dei dati tabelle-oggetti.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Sono classi POJO marcate come oggetti di persistenza, archiviate come tabelle nel database.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 Transaction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Usa le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EntityTransaction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API per la gestione delle transazioni sulle entità.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Query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Istanza ottenuta dall’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, è interfaccia implementata da ciascun fornitore JPA per controllare l’esecuzione delle query.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99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Persistence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Context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24045" y="2279971"/>
            <a:ext cx="10343910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 context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gestisce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un insieme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il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ciclo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vita. Esso è consapevole dei vari stati che l’entità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può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assumere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 context definisce lo scope in cui vengono create, mantenute e rimosse le istanze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contenuto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del Persistence Context cambia a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seguito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operazioni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sulle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API di un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Può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essere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considerato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come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una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cache che contiene le entità che vengono salvate o recuperate dal DB. Quindi una volta terminata la transazione, tutti gli oggetti persistenti vengono staccati dal contesto di persistenza.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64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  (parte 1)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7751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Mentre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l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 annotazioni ORM descrivono come le entità devono essere rese persistenti, l’interfaccia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occupa di rendere persistenti queste entità e di effettuare operazioni su di esse, oltre che gestire connessioni e transazioni.</a:t>
            </a: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L’interfaccia EntityManager è probabilmente la componente più importante delle Java Persistence API perchè costituisce un ponte tra il mondo Object-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Oriented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quello relazionale.</a:t>
            </a: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The EntityManager acts as a bridge between the OO and relational worlds. It interprets the O/R mapping specified for an entity and saves the entity in the database.">
            <a:extLst>
              <a:ext uri="{FF2B5EF4-FFF2-40B4-BE49-F238E27FC236}">
                <a16:creationId xmlns:a16="http://schemas.microsoft.com/office/drawing/2014/main" id="{24B0474E-F07E-D345-59DA-24A82ED06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26" y="5113650"/>
            <a:ext cx="6986148" cy="14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07885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23FF19-254D-4886-98E5-F243B47E62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0A8298-568D-4441-B21D-903AF5D0DAF1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3.xml><?xml version="1.0" encoding="utf-8"?>
<ds:datastoreItem xmlns:ds="http://schemas.openxmlformats.org/officeDocument/2006/customXml" ds:itemID="{D2D434A0-0853-432E-AE22-BD5C8F6486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12368</TotalTime>
  <Words>1432</Words>
  <Application>Microsoft Office PowerPoint</Application>
  <PresentationFormat>Widescreen</PresentationFormat>
  <Paragraphs>187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Roboto Condensed</vt:lpstr>
      <vt:lpstr>Roboto Condensed Light</vt:lpstr>
      <vt:lpstr>Roboto Light</vt:lpstr>
      <vt:lpstr>Wingdings</vt:lpstr>
      <vt:lpstr>MASTER</vt:lpstr>
      <vt:lpstr>PowerPoint Presentation</vt:lpstr>
      <vt:lpstr>Programma del corso</vt:lpstr>
      <vt:lpstr>Jpa</vt:lpstr>
      <vt:lpstr>Jpa</vt:lpstr>
      <vt:lpstr>JPA</vt:lpstr>
      <vt:lpstr>Architettura JPA</vt:lpstr>
      <vt:lpstr>Architettura JPA</vt:lpstr>
      <vt:lpstr>Persistence Context</vt:lpstr>
      <vt:lpstr>Entity Manager   (parte 1)</vt:lpstr>
      <vt:lpstr>Entity Manager  (parte 2)</vt:lpstr>
      <vt:lpstr>Ciclo di vita di un Entità</vt:lpstr>
      <vt:lpstr>Ciclo di vita di un Entità</vt:lpstr>
      <vt:lpstr>Ciclo di vita di un Entità</vt:lpstr>
      <vt:lpstr>Entity Manager API</vt:lpstr>
      <vt:lpstr>Entity Manager API (Esempi)</vt:lpstr>
      <vt:lpstr>Entity Manager API (Esempi)</vt:lpstr>
      <vt:lpstr>Query API</vt:lpstr>
      <vt:lpstr>Query API</vt:lpstr>
      <vt:lpstr>Query API (esempi)</vt:lpstr>
      <vt:lpstr>Query API (esempi - Named Query)</vt:lpstr>
      <vt:lpstr>Query API (esempi - Join)</vt:lpstr>
      <vt:lpstr>Implementazione JPA</vt:lpstr>
      <vt:lpstr>Creazione Progetto con Dao (JPA)</vt:lpstr>
      <vt:lpstr>Creazione Progetto con Dao (JPA)</vt:lpstr>
      <vt:lpstr>Creazione Progetto con Dao (JPA)</vt:lpstr>
      <vt:lpstr>Creazione Progetto con Dao (JPA)</vt:lpstr>
      <vt:lpstr>Creazione Progetto con Dao (JPA)</vt:lpstr>
      <vt:lpstr>Creazione Progetto con Dao (JPA)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223</cp:revision>
  <dcterms:created xsi:type="dcterms:W3CDTF">2020-11-04T11:19:57Z</dcterms:created>
  <dcterms:modified xsi:type="dcterms:W3CDTF">2022-11-16T16:39:59Z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